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64" r:id="rId3"/>
    <p:sldId id="266" r:id="rId4"/>
    <p:sldId id="258" r:id="rId5"/>
    <p:sldId id="259" r:id="rId6"/>
    <p:sldId id="260" r:id="rId7"/>
    <p:sldId id="261" r:id="rId8"/>
    <p:sldId id="257" r:id="rId9"/>
    <p:sldId id="262" r:id="rId10"/>
    <p:sldId id="278" r:id="rId11"/>
    <p:sldId id="386" r:id="rId12"/>
    <p:sldId id="280" r:id="rId13"/>
    <p:sldId id="281" r:id="rId14"/>
    <p:sldId id="282" r:id="rId15"/>
    <p:sldId id="387" r:id="rId16"/>
    <p:sldId id="388" r:id="rId17"/>
    <p:sldId id="27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4" r:id="rId39"/>
    <p:sldId id="305" r:id="rId40"/>
    <p:sldId id="334" r:id="rId41"/>
    <p:sldId id="303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85" r:id="rId53"/>
    <p:sldId id="316" r:id="rId54"/>
    <p:sldId id="317" r:id="rId55"/>
    <p:sldId id="318" r:id="rId56"/>
    <p:sldId id="320" r:id="rId57"/>
    <p:sldId id="319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59" r:id="rId67"/>
    <p:sldId id="360" r:id="rId68"/>
    <p:sldId id="361" r:id="rId69"/>
    <p:sldId id="362" r:id="rId70"/>
    <p:sldId id="363" r:id="rId71"/>
    <p:sldId id="364" r:id="rId72"/>
    <p:sldId id="329" r:id="rId73"/>
    <p:sldId id="330" r:id="rId74"/>
    <p:sldId id="331" r:id="rId75"/>
    <p:sldId id="332" r:id="rId76"/>
    <p:sldId id="333" r:id="rId77"/>
    <p:sldId id="365" r:id="rId78"/>
    <p:sldId id="366" r:id="rId79"/>
    <p:sldId id="367" r:id="rId80"/>
    <p:sldId id="369" r:id="rId81"/>
    <p:sldId id="371" r:id="rId82"/>
    <p:sldId id="373" r:id="rId83"/>
    <p:sldId id="374" r:id="rId84"/>
    <p:sldId id="375" r:id="rId85"/>
    <p:sldId id="376" r:id="rId86"/>
    <p:sldId id="377" r:id="rId87"/>
    <p:sldId id="378" r:id="rId88"/>
    <p:sldId id="379" r:id="rId89"/>
    <p:sldId id="380" r:id="rId90"/>
    <p:sldId id="381" r:id="rId91"/>
    <p:sldId id="382" r:id="rId92"/>
    <p:sldId id="383" r:id="rId93"/>
    <p:sldId id="384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68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8/Lecture18.ppt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15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 in 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5323" y="6294422"/>
            <a:ext cx="5890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http://fodorclasses.github.io/classes/ChapelHill2019/ch.pptx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3B6602-6719-4B39-AE60-5688857FAF04}"/>
              </a:ext>
            </a:extLst>
          </p:cNvPr>
          <p:cNvSpPr txBox="1"/>
          <p:nvPr/>
        </p:nvSpPr>
        <p:spPr>
          <a:xfrm>
            <a:off x="879231" y="363415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Nearly every manuscript published on the microbiome has an ordination figure…</a:t>
            </a:r>
          </a:p>
        </p:txBody>
      </p:sp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15E210F6-0F8B-4174-8FAA-25F4DC64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0" y="880517"/>
            <a:ext cx="4249887" cy="526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973B7-9822-4110-AC51-8E6BB0EC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716" y="6192735"/>
            <a:ext cx="6303329" cy="603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E85B2-FA1B-4BEA-AEC8-127469C9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961" y="1143049"/>
            <a:ext cx="6242697" cy="17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8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6792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9F6D8C-95DD-4C0E-BA79-F393D28CC48C}"/>
              </a:ext>
            </a:extLst>
          </p:cNvPr>
          <p:cNvSpPr txBox="1"/>
          <p:nvPr/>
        </p:nvSpPr>
        <p:spPr>
          <a:xfrm>
            <a:off x="750277" y="521675"/>
            <a:ext cx="8999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works by forming some sort of correlation matrix.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measure how similar each sample is to each other and describe the similarity in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“symmetrical” (sometimes called Hermitian) square matrix.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53002-CA9C-4291-B60B-9AD3504A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7" y="1863970"/>
            <a:ext cx="4695449" cy="20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96DF6B-05FB-48E4-BEC8-BD17154D6156}"/>
              </a:ext>
            </a:extLst>
          </p:cNvPr>
          <p:cNvSpPr txBox="1"/>
          <p:nvPr/>
        </p:nvSpPr>
        <p:spPr>
          <a:xfrm>
            <a:off x="1400907" y="3839306"/>
            <a:ext cx="210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your data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BC9FBE-C34B-438E-9A9C-AA7AD0C38978}"/>
              </a:ext>
            </a:extLst>
          </p:cNvPr>
          <p:cNvCxnSpPr/>
          <p:nvPr/>
        </p:nvCxnSpPr>
        <p:spPr>
          <a:xfrm>
            <a:off x="5249906" y="2321169"/>
            <a:ext cx="916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A41D69-C939-42C2-BF6B-3AB67646F0F7}"/>
              </a:ext>
            </a:extLst>
          </p:cNvPr>
          <p:cNvSpPr txBox="1"/>
          <p:nvPr/>
        </p:nvSpPr>
        <p:spPr>
          <a:xfrm>
            <a:off x="6346877" y="2074982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a square symmetrical (“Hermitian”)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distance matrix showing how related all the taxa are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67CA8-D401-4302-ABFD-1918442C391B}"/>
              </a:ext>
            </a:extLst>
          </p:cNvPr>
          <p:cNvCxnSpPr/>
          <p:nvPr/>
        </p:nvCxnSpPr>
        <p:spPr>
          <a:xfrm>
            <a:off x="7813431" y="2889279"/>
            <a:ext cx="0" cy="6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11BEF2-B2FF-4C30-9E26-908425D3E0C6}"/>
              </a:ext>
            </a:extLst>
          </p:cNvPr>
          <p:cNvSpPr txBox="1"/>
          <p:nvPr/>
        </p:nvSpPr>
        <p:spPr>
          <a:xfrm>
            <a:off x="6183917" y="361070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the eigen-vectors of the square matrix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38BC2B-05B9-4D24-8CD0-E5F6A689B928}"/>
              </a:ext>
            </a:extLst>
          </p:cNvPr>
          <p:cNvCxnSpPr/>
          <p:nvPr/>
        </p:nvCxnSpPr>
        <p:spPr>
          <a:xfrm>
            <a:off x="7772400" y="4102616"/>
            <a:ext cx="0" cy="63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B357B8-73F0-4FB7-95B1-59EDDDEBC26D}"/>
              </a:ext>
            </a:extLst>
          </p:cNvPr>
          <p:cNvSpPr txBox="1"/>
          <p:nvPr/>
        </p:nvSpPr>
        <p:spPr>
          <a:xfrm>
            <a:off x="6142883" y="4788874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your data into the eigen-value basis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02F38-B573-453B-B8DD-6D4727CC4664}"/>
              </a:ext>
            </a:extLst>
          </p:cNvPr>
          <p:cNvSpPr txBox="1"/>
          <p:nvPr/>
        </p:nvSpPr>
        <p:spPr>
          <a:xfrm>
            <a:off x="1336431" y="5433646"/>
            <a:ext cx="7994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biggest choice is how will you measure the distance between each taxa.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uses covariance or Pearson correlation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in microbiome the most popular choices are Bray-Curtis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lab usually uses Bray-Curtis (because it is much simpler than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unifrac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121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B1062-C6D9-4BA8-9145-873F8AAD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16" y="1013249"/>
            <a:ext cx="12192000" cy="101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CCB89-0D07-4165-9A3F-E000A9BC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4276"/>
            <a:ext cx="12192000" cy="15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3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86998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am assuming that you have installed…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8541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8199557" y="299571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read our data into 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94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11461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176082" y="4555526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639" y="5573198"/>
            <a:ext cx="363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tell R to close the PDF file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81559" y="5972537"/>
            <a:ext cx="578735" cy="27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67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subject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937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 http://afodor.github.io/classes/ChapelHill2018/pdfBall.pdf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C05170-7E1A-4B75-9101-C3A8907CCE34}"/>
              </a:ext>
            </a:extLst>
          </p:cNvPr>
          <p:cNvSpPr/>
          <p:nvPr/>
        </p:nvSpPr>
        <p:spPr>
          <a:xfrm>
            <a:off x="826479" y="5845344"/>
            <a:ext cx="12561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Often, the most important decision you will make in analysis is whether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log-transform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your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(my lab usually does)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403262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1841" y="197347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061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45752" y="3593939"/>
            <a:ext cx="613458" cy="5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8537" y="3935392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 t-test here is not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“publishable” test as we ignore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there are two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subject</a:t>
            </a:r>
          </a:p>
        </p:txBody>
      </p:sp>
    </p:spTree>
    <p:extLst>
      <p:ext uri="{BB962C8B-B14F-4D97-AF65-F5344CB8AC3E}">
        <p14:creationId xmlns:p14="http://schemas.microsoft.com/office/powerpoint/2010/main" val="3818384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9043" y="103593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alternative: Do t-tests at both times separating the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alternative: Mixed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http://afodor.github.io/classes/stats2018/Lecture18.pptx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8449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280" y="313480"/>
            <a:ext cx="921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repeated samples from the same person, or people within hospitals, or mice within cages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8160" y="988550"/>
            <a:ext cx="3469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Y =    drug   +  (hospital) + error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39484" y="1360025"/>
            <a:ext cx="0" cy="900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728259" y="2385550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/>
                <a:cs typeface="Arial"/>
              </a:rPr>
              <a:t>Random Effects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4243429" y="1232081"/>
            <a:ext cx="384174" cy="6337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737660" y="1817225"/>
            <a:ext cx="1514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Fixed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059" y="3036426"/>
            <a:ext cx="62654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Assumptions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Random effects are </a:t>
            </a:r>
            <a:r>
              <a:rPr lang="en-US" dirty="0" err="1">
                <a:latin typeface="Arial"/>
                <a:cs typeface="Arial"/>
              </a:rPr>
              <a:t>i.i.d</a:t>
            </a:r>
            <a:r>
              <a:rPr lang="en-US" dirty="0">
                <a:latin typeface="Arial"/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Variance in groups are equal (homoscedasticity)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Hospital effects are normally distributed with a mean of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6460" y="4560426"/>
            <a:ext cx="658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effect, each hospital adds some value to the fixed effects and this </a:t>
            </a:r>
          </a:p>
          <a:p>
            <a:r>
              <a:rPr lang="en-US" dirty="0"/>
              <a:t>value is normally distributed with a mean of 0…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2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information in two books (both can be downloaded from campus via springer links):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(beyond mixed-models)</a:t>
            </a:r>
          </a:p>
        </p:txBody>
      </p:sp>
    </p:spTree>
    <p:extLst>
      <p:ext uri="{BB962C8B-B14F-4D97-AF65-F5344CB8AC3E}">
        <p14:creationId xmlns:p14="http://schemas.microsoft.com/office/powerpoint/2010/main" val="2805395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97311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31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535848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7767804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434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7018961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42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14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0816208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8494923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5652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084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3665</Words>
  <Application>Microsoft Office PowerPoint</Application>
  <PresentationFormat>Widescreen</PresentationFormat>
  <Paragraphs>377</Paragraphs>
  <Slides>93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Fodor, Anthony</cp:lastModifiedBy>
  <cp:revision>197</cp:revision>
  <dcterms:created xsi:type="dcterms:W3CDTF">2018-10-12T18:15:23Z</dcterms:created>
  <dcterms:modified xsi:type="dcterms:W3CDTF">2019-10-11T04:58:32Z</dcterms:modified>
</cp:coreProperties>
</file>